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305" r:id="rId3"/>
    <p:sldId id="306" r:id="rId4"/>
    <p:sldId id="307" r:id="rId5"/>
    <p:sldId id="309" r:id="rId6"/>
    <p:sldId id="310" r:id="rId7"/>
    <p:sldId id="312" r:id="rId8"/>
    <p:sldId id="313" r:id="rId9"/>
    <p:sldId id="315" r:id="rId10"/>
    <p:sldId id="316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14" r:id="rId21"/>
    <p:sldId id="327" r:id="rId22"/>
    <p:sldId id="303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CACBF-B01F-4F6B-A6B9-F5F0459828C0}">
  <a:tblStyle styleId="{842CACBF-B01F-4F6B-A6B9-F5F0459828C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2"/>
    <p:restoredTop sz="94444"/>
  </p:normalViewPr>
  <p:slideViewPr>
    <p:cSldViewPr snapToGrid="0" snapToObjects="1">
      <p:cViewPr varScale="1">
        <p:scale>
          <a:sx n="153" d="100"/>
          <a:sy n="153" d="100"/>
        </p:scale>
        <p:origin x="15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99370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52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906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16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 1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3" name="Shape 73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128750" y="2225462"/>
            <a:ext cx="6886500" cy="21972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1"/>
                </a:solidFill>
              </a:rPr>
              <a:t>‹#›</a:t>
            </a:fld>
            <a:endParaRPr lang="ru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 2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lt1"/>
                </a:solidFill>
              </a:rPr>
              <a:t>‹#›</a:t>
            </a:fld>
            <a:endParaRPr lang="ru" sz="1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1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ru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oracle.com/javase/tutorial/essential/exceptions" TargetMode="External"/><Relationship Id="rId2" Type="http://schemas.openxmlformats.org/officeDocument/2006/relationships/hyperlink" Target="http://download.oracle.com/javase/6/docs/api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forum.vingrad.ru/articles/topic-215351/kw-log-&#1083;&#1086;&#1075;&#1080;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Loggind</a:t>
            </a:r>
            <a:r>
              <a:rPr lang="en-US" dirty="0" smtClean="0"/>
              <a:t> and Exceptions</a:t>
            </a:r>
            <a:endParaRPr lang="ru" dirty="0"/>
          </a:p>
        </p:txBody>
      </p:sp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 dirty="0"/>
              <a:t>T-Systems RUS.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Обработка исключений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49300" y="1074830"/>
            <a:ext cx="87202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Необработанное исключение поднимается на уровень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выше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Если исключение не будет обработано в методе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main()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работа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виртуальной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машины будет </a:t>
            </a: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завершена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ru-RU" sz="18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8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Код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 блоке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finally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будет выполнен в любом случае, даже если:</a:t>
            </a:r>
          </a:p>
          <a:p>
            <a:pPr marL="285750" lvl="1" indent="-285750"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исключение произошло 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ru-RU" sz="18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исключение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не произошло</a:t>
            </a:r>
          </a:p>
          <a:p>
            <a:pPr marL="285750" lvl="1" indent="-285750">
              <a:buFont typeface="Arial" charset="0"/>
              <a:buChar char="•"/>
            </a:pP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внутри блока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catch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была использована команда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6133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Try-catch-finally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9300" y="997525"/>
            <a:ext cx="84757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Может использоваться без 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finally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когда нет обязательного к исполнению в любом случае кода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Может использоваться без 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catch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когда не предполагается обработка исключения, но есть обязательный к исполнению код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Может содержать несколько 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catch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расположенных иерархично от более узкого (потомка) к более широкому (родителю) исключению</a:t>
            </a:r>
            <a:endParaRPr lang="ru-RU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Пример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5814" y="997525"/>
            <a:ext cx="6368902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dirty="0">
                <a:latin typeface="Courier New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dirty="0">
                <a:latin typeface="Courier New"/>
              </a:rPr>
              <a:t> Main {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    </a:t>
            </a:r>
            <a:r>
              <a:rPr lang="en-US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dirty="0">
                <a:latin typeface="Courier New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dirty="0">
                <a:latin typeface="Courier New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dirty="0">
                <a:latin typeface="Courier New"/>
              </a:rPr>
              <a:t> main(String... </a:t>
            </a:r>
            <a:r>
              <a:rPr lang="en-US" dirty="0" err="1">
                <a:latin typeface="Courier New"/>
              </a:rPr>
              <a:t>args</a:t>
            </a:r>
            <a:r>
              <a:rPr lang="en-US" dirty="0">
                <a:latin typeface="Courier New"/>
              </a:rPr>
              <a:t>) {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        </a:t>
            </a:r>
            <a:r>
              <a:rPr lang="en-US" b="1" dirty="0">
                <a:solidFill>
                  <a:srgbClr val="00B050"/>
                </a:solidFill>
                <a:latin typeface="Courier New"/>
              </a:rPr>
              <a:t>try {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            </a:t>
            </a:r>
            <a:r>
              <a:rPr lang="en-US" dirty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dirty="0">
                <a:latin typeface="Courier New"/>
              </a:rPr>
              <a:t> (</a:t>
            </a:r>
            <a:r>
              <a:rPr lang="en-US" dirty="0" err="1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dirty="0">
                <a:latin typeface="Courier New"/>
              </a:rPr>
              <a:t> </a:t>
            </a:r>
            <a:r>
              <a:rPr lang="en-US" dirty="0" err="1">
                <a:latin typeface="Courier New"/>
              </a:rPr>
              <a:t>i</a:t>
            </a:r>
            <a:r>
              <a:rPr lang="en-US" dirty="0">
                <a:latin typeface="Courier New"/>
              </a:rPr>
              <a:t> = 0; </a:t>
            </a:r>
            <a:r>
              <a:rPr lang="en-US" dirty="0" err="1">
                <a:latin typeface="Courier New"/>
              </a:rPr>
              <a:t>i</a:t>
            </a:r>
            <a:r>
              <a:rPr lang="en-US" dirty="0">
                <a:latin typeface="Courier New"/>
              </a:rPr>
              <a:t> &lt;= </a:t>
            </a:r>
            <a:r>
              <a:rPr lang="en-US" dirty="0" err="1">
                <a:latin typeface="Courier New"/>
              </a:rPr>
              <a:t>args.</a:t>
            </a:r>
            <a:r>
              <a:rPr lang="en-US" dirty="0" err="1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dirty="0">
                <a:latin typeface="Courier New"/>
              </a:rPr>
              <a:t>; </a:t>
            </a:r>
            <a:r>
              <a:rPr lang="en-US" dirty="0" err="1">
                <a:latin typeface="Courier New"/>
              </a:rPr>
              <a:t>i</a:t>
            </a:r>
            <a:r>
              <a:rPr lang="en-US" dirty="0">
                <a:latin typeface="Courier New"/>
              </a:rPr>
              <a:t>++) {</a:t>
            </a:r>
          </a:p>
          <a:p>
            <a:pPr marL="342900" lvl="0" indent="-342900">
              <a:buClr>
                <a:srgbClr val="E20074"/>
              </a:buClr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    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]);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            }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        </a:t>
            </a:r>
            <a:r>
              <a:rPr lang="en-US" b="1" dirty="0">
                <a:solidFill>
                  <a:srgbClr val="00B050"/>
                </a:solidFill>
                <a:latin typeface="Courier New"/>
              </a:rPr>
              <a:t>} catch (</a:t>
            </a:r>
            <a:r>
              <a:rPr lang="en-US" b="1" dirty="0" err="1">
                <a:solidFill>
                  <a:srgbClr val="00B050"/>
                </a:solidFill>
                <a:latin typeface="Courier New"/>
              </a:rPr>
              <a:t>ArrayIndexOutOfBoundsException</a:t>
            </a:r>
            <a:r>
              <a:rPr lang="en-US" b="1" dirty="0">
                <a:solidFill>
                  <a:srgbClr val="00B050"/>
                </a:solidFill>
                <a:latin typeface="Courier New"/>
              </a:rPr>
              <a:t> e) {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            </a:t>
            </a:r>
            <a:r>
              <a:rPr lang="en-US" dirty="0" err="1">
                <a:latin typeface="Courier New"/>
              </a:rPr>
              <a:t>System.</a:t>
            </a:r>
            <a:r>
              <a:rPr lang="en-US" dirty="0" err="1">
                <a:solidFill>
                  <a:srgbClr val="0000C0"/>
                </a:solidFill>
                <a:latin typeface="Courier New"/>
              </a:rPr>
              <a:t>err</a:t>
            </a:r>
            <a:r>
              <a:rPr lang="en-US" dirty="0" err="1">
                <a:latin typeface="Courier New"/>
              </a:rPr>
              <a:t>.println</a:t>
            </a:r>
            <a:r>
              <a:rPr lang="en-US" dirty="0">
                <a:latin typeface="Courier New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/>
              </a:rPr>
              <a:t>"Wrong index!"</a:t>
            </a:r>
            <a:r>
              <a:rPr lang="en-US" dirty="0">
                <a:latin typeface="Courier New"/>
              </a:rPr>
              <a:t>);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        </a:t>
            </a:r>
            <a:r>
              <a:rPr lang="en-US" b="1" dirty="0">
                <a:solidFill>
                  <a:srgbClr val="00B050"/>
                </a:solidFill>
                <a:latin typeface="Courier New"/>
              </a:rPr>
              <a:t>}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    }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/>
              </a:rPr>
              <a:t>}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dirty="0" smtClean="0">
                <a:latin typeface="Courier New"/>
              </a:rPr>
              <a:t>$ java </a:t>
            </a:r>
            <a:r>
              <a:rPr lang="en-US" sz="1200" dirty="0">
                <a:latin typeface="Courier New"/>
              </a:rPr>
              <a:t>Main hello world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49300" y="3829069"/>
            <a:ext cx="56246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</a:rPr>
              <a:t>hello</a:t>
            </a:r>
          </a:p>
          <a:p>
            <a:r>
              <a:rPr lang="en-US" dirty="0" smtClean="0">
                <a:latin typeface="Courier New"/>
              </a:rPr>
              <a:t>World</a:t>
            </a:r>
          </a:p>
          <a:p>
            <a:r>
              <a:rPr lang="en-US" dirty="0" smtClean="0">
                <a:latin typeface="Courier New"/>
              </a:rPr>
              <a:t>Wrong index!</a:t>
            </a:r>
            <a:endParaRPr lang="en-US" dirty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1468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Создание и использование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9300" y="997525"/>
            <a:ext cx="77208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Типы наследуются от </a:t>
            </a:r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классов: </a:t>
            </a:r>
          </a:p>
          <a:p>
            <a:r>
              <a:rPr lang="en-US" sz="1800" b="1" dirty="0" err="1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java.lang.Exception</a:t>
            </a:r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или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java.lang.RuntimeException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57188"/>
            <a:endParaRPr lang="en-US" sz="1800" dirty="0">
              <a:solidFill>
                <a:srgbClr val="7F0055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1612900" indent="-1257300"/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Мой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Exception </a:t>
            </a:r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extends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Exception {</a:t>
            </a:r>
          </a:p>
          <a:p>
            <a:pPr marL="1612900" indent="-1257300"/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  public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 smtClean="0">
                <a:latin typeface="Courier New" charset="0"/>
                <a:ea typeface="Courier New" charset="0"/>
                <a:cs typeface="Courier New" charset="0"/>
              </a:rPr>
              <a:t>Мой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Exception()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{  </a:t>
            </a:r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super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(); 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1612900" indent="-12573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Мой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Exception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(String message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Throwable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cause) {  </a:t>
            </a:r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super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(message, cause); 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1612900" indent="-1257300"/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  public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Мой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Exception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(String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message) { </a:t>
            </a:r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super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(message);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1612900" indent="-1257300"/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  public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Мой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Exception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Throwable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cause) { </a:t>
            </a:r>
            <a:r>
              <a:rPr lang="en-US" sz="1800" dirty="0">
                <a:solidFill>
                  <a:srgbClr val="7F0055"/>
                </a:solidFill>
                <a:latin typeface="Courier New" charset="0"/>
                <a:ea typeface="Courier New" charset="0"/>
                <a:cs typeface="Courier New" charset="0"/>
              </a:rPr>
              <a:t>super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(cause); </a:t>
            </a:r>
            <a:r>
              <a:rPr lang="ru-RU" sz="18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612900" indent="-1257300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09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Создание и использование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6959" y="1173316"/>
            <a:ext cx="86761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12900" indent="-1257300"/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 err="1" smtClean="0">
                <a:latin typeface="Courier New" pitchFamily="49" charset="0"/>
                <a:cs typeface="Courier New" pitchFamily="49" charset="0"/>
              </a:rPr>
              <a:t>МойКласс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612900" indent="-1257300"/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 err="1" smtClean="0">
                <a:latin typeface="Courier New" pitchFamily="49" charset="0"/>
                <a:cs typeface="Courier New" pitchFamily="49" charset="0"/>
              </a:rPr>
              <a:t>делатьЧтото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throws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 smtClean="0">
                <a:latin typeface="Courier New" pitchFamily="49" charset="0"/>
                <a:cs typeface="Courier New" pitchFamily="49" charset="0"/>
              </a:rPr>
              <a:t>Мой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1612900" indent="-1257300"/>
            <a:r>
              <a:rPr lang="en-US" dirty="0">
                <a:solidFill>
                  <a:srgbClr val="3F7F5F"/>
                </a:solidFill>
                <a:latin typeface="Courier New" pitchFamily="49" charset="0"/>
                <a:cs typeface="Courier New" pitchFamily="49" charset="0"/>
              </a:rPr>
              <a:t>    // do </a:t>
            </a:r>
            <a:r>
              <a:rPr lang="en-US" dirty="0" err="1">
                <a:solidFill>
                  <a:srgbClr val="3F7F5F"/>
                </a:solidFill>
                <a:latin typeface="Courier New" pitchFamily="49" charset="0"/>
                <a:cs typeface="Courier New" pitchFamily="49" charset="0"/>
              </a:rPr>
              <a:t>smth</a:t>
            </a:r>
            <a:endParaRPr lang="en-US" dirty="0">
              <a:solidFill>
                <a:srgbClr val="3F7F5F"/>
              </a:solidFill>
              <a:latin typeface="Courier New" pitchFamily="49" charset="0"/>
              <a:cs typeface="Courier New" pitchFamily="49" charset="0"/>
            </a:endParaRPr>
          </a:p>
          <a:p>
            <a:pPr marL="1612900" indent="-1257300"/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    if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ru-RU" dirty="0" err="1" smtClean="0">
                <a:latin typeface="Courier New" pitchFamily="49" charset="0"/>
                <a:cs typeface="Courier New" pitchFamily="49" charset="0"/>
              </a:rPr>
              <a:t>этоТак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1612900" indent="-1257300"/>
            <a:r>
              <a:rPr lang="en-US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throw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Мой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Exception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Cannot do </a:t>
            </a:r>
            <a:r>
              <a:rPr lang="ru-RU" dirty="0" smtClean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делать что-то</a:t>
            </a:r>
            <a:r>
              <a:rPr lang="en-US" dirty="0" smtClean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!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I </a:t>
            </a:r>
            <a:r>
              <a:rPr lang="en-US" dirty="0" err="1" smtClean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wanna</a:t>
            </a:r>
            <a:r>
              <a:rPr lang="en-US" dirty="0" smtClean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 go </a:t>
            </a:r>
            <a:r>
              <a:rPr lang="en-US" dirty="0">
                <a:solidFill>
                  <a:srgbClr val="2A00FF"/>
                </a:solidFill>
                <a:latin typeface="Courier New" pitchFamily="49" charset="0"/>
                <a:cs typeface="Courier New" pitchFamily="49" charset="0"/>
              </a:rPr>
              <a:t>away!"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1612900" indent="-1257300"/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9839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Best Practice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9300" y="1002441"/>
            <a:ext cx="8846289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Желательно использовать имеющиеся исключения, в редких случаях создавая собственные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en-US" sz="1600" dirty="0">
              <a:solidFill>
                <a:srgbClr val="7F0055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642938" lvl="0" indent="-285750">
              <a:buClr>
                <a:srgbClr val="E20074"/>
              </a:buClr>
              <a:buFont typeface="Arial" charset="0"/>
              <a:buChar char="•"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ConnectionFailedException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существует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ConnectException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642938" lvl="0" indent="-285750">
              <a:buClr>
                <a:srgbClr val="E20074"/>
              </a:buClr>
              <a:buFont typeface="Arial" charset="0"/>
              <a:buChar char="•"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OutOfMoneyException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хорошее бизнес-исключение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642938" lvl="0" indent="-285750">
              <a:buClr>
                <a:srgbClr val="E20074"/>
              </a:buClr>
              <a:buFont typeface="Arial" charset="0"/>
              <a:buChar char="•"/>
            </a:pP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Исключения типа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Error</a:t>
            </a:r>
            <a:r>
              <a:rPr lang="en-US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лучше не обрабатывать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Использовать только там, где это необходимо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Checked exceptions –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для восстанавливаемых ситуаций,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unchecked exceptions –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для ошибок программы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Избегать ненужного использования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checked exceptions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(для проверки состояний и т.д.)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Документировать все исключения, бросаемые в методах: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@throws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throws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Мой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Exception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Добавлять информацию в сообщения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u="sng" dirty="0" err="1">
                <a:latin typeface="Courier New" charset="0"/>
                <a:ea typeface="Courier New" charset="0"/>
                <a:cs typeface="Courier New" charset="0"/>
              </a:rPr>
              <a:t>Логгировать</a:t>
            </a:r>
            <a:endParaRPr lang="en-US" u="sng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Logging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49299" y="1017479"/>
            <a:ext cx="850762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log4j</a:t>
            </a:r>
            <a:r>
              <a:rPr lang="ru-RU" sz="1500" dirty="0">
                <a:latin typeface="Courier New" charset="0"/>
                <a:ea typeface="Courier New" charset="0"/>
                <a:cs typeface="Courier New" charset="0"/>
              </a:rPr>
              <a:t> — используют подсевшие на него изначально и не видящие необходимости перехода</a:t>
            </a:r>
            <a:r>
              <a:rPr lang="ru-RU" sz="15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sz="15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5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JUL</a:t>
            </a:r>
            <a:r>
              <a:rPr lang="ru-RU" sz="1500" dirty="0">
                <a:latin typeface="Courier New" charset="0"/>
                <a:ea typeface="Courier New" charset="0"/>
                <a:cs typeface="Courier New" charset="0"/>
              </a:rPr>
              <a:t> — тихо умирающий стандарт. Все, кто изначально пытался его использовать, переезжают на </a:t>
            </a:r>
            <a:r>
              <a:rPr lang="ru-RU" sz="1500" dirty="0" err="1">
                <a:latin typeface="Courier New" charset="0"/>
                <a:ea typeface="Courier New" charset="0"/>
                <a:cs typeface="Courier New" charset="0"/>
              </a:rPr>
              <a:t>Logback</a:t>
            </a:r>
            <a:r>
              <a:rPr lang="ru-RU" sz="15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sz="15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500" b="1" dirty="0" err="1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commons-logging</a:t>
            </a:r>
            <a:r>
              <a:rPr lang="ru-RU" sz="1500" dirty="0">
                <a:latin typeface="Courier New" charset="0"/>
                <a:ea typeface="Courier New" charset="0"/>
                <a:cs typeface="Courier New" charset="0"/>
              </a:rPr>
              <a:t> — обычно задействован в </a:t>
            </a:r>
            <a:r>
              <a:rPr lang="ru-RU" sz="1500" dirty="0" err="1">
                <a:latin typeface="Courier New" charset="0"/>
                <a:ea typeface="Courier New" charset="0"/>
                <a:cs typeface="Courier New" charset="0"/>
              </a:rPr>
              <a:t>legacy</a:t>
            </a:r>
            <a:r>
              <a:rPr lang="ru-RU" sz="1500" dirty="0">
                <a:latin typeface="Courier New" charset="0"/>
                <a:ea typeface="Courier New" charset="0"/>
                <a:cs typeface="Courier New" charset="0"/>
              </a:rPr>
              <a:t>-библиотеках, которые очень боятся причинить неудобства пользователем, переехав на что-нибудь получше</a:t>
            </a:r>
            <a:r>
              <a:rPr lang="ru-RU" sz="15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sz="15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5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SLF4J</a:t>
            </a:r>
            <a:r>
              <a:rPr lang="ru-RU" sz="1500" dirty="0">
                <a:latin typeface="Courier New" charset="0"/>
                <a:ea typeface="Courier New" charset="0"/>
                <a:cs typeface="Courier New" charset="0"/>
              </a:rPr>
              <a:t> — очень популярен в библиотеках. Многие переехали на него, не выдержав ужасов </a:t>
            </a:r>
            <a:r>
              <a:rPr lang="ru-RU" sz="1500" dirty="0" err="1" smtClean="0">
                <a:latin typeface="Courier New" charset="0"/>
                <a:ea typeface="Courier New" charset="0"/>
                <a:cs typeface="Courier New" charset="0"/>
              </a:rPr>
              <a:t>commons-logging</a:t>
            </a:r>
            <a:endParaRPr lang="en-US" sz="15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500" b="1" dirty="0" err="1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Logback</a:t>
            </a:r>
            <a:r>
              <a:rPr lang="ru-RU" sz="1500" dirty="0">
                <a:latin typeface="Courier New" charset="0"/>
                <a:ea typeface="Courier New" charset="0"/>
                <a:cs typeface="Courier New" charset="0"/>
              </a:rPr>
              <a:t> — обычно современные </a:t>
            </a:r>
            <a:r>
              <a:rPr lang="ru-RU" sz="1500" dirty="0" err="1">
                <a:latin typeface="Courier New" charset="0"/>
                <a:ea typeface="Courier New" charset="0"/>
                <a:cs typeface="Courier New" charset="0"/>
              </a:rPr>
              <a:t>high-performance</a:t>
            </a:r>
            <a:r>
              <a:rPr lang="ru-RU" sz="1500" dirty="0">
                <a:latin typeface="Courier New" charset="0"/>
                <a:ea typeface="Courier New" charset="0"/>
                <a:cs typeface="Courier New" charset="0"/>
              </a:rPr>
              <a:t> серверы, которых не устраивает log4j.</a:t>
            </a:r>
          </a:p>
        </p:txBody>
      </p:sp>
    </p:spTree>
    <p:extLst>
      <p:ext uri="{BB962C8B-B14F-4D97-AF65-F5344CB8AC3E}">
        <p14:creationId xmlns:p14="http://schemas.microsoft.com/office/powerpoint/2010/main" val="8192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Уровни </a:t>
            </a:r>
            <a:r>
              <a:rPr lang="ru-RU" dirty="0" err="1" smtClean="0">
                <a:latin typeface="Courier New" charset="0"/>
                <a:ea typeface="Courier New" charset="0"/>
                <a:cs typeface="Courier New" charset="0"/>
              </a:rPr>
              <a:t>логгирования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9300" y="1210177"/>
            <a:ext cx="86017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FATAL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- очень критичная ошибка в приложении, приложение не может работать после данной ошибки, реакция на сообщение должна быть максимально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быстрой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SERVE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- критичная ошибка в приложении, данная ситуация является внештатной, но приложение может работать дальше, реакция на сообщение должна быть максимально быстрой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ERROR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- ошибка в приложении, приложение может работать дальше без всяких проблем, возможно проблема с неправильными входными данными или доступом к внешним сервисам (БД,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legacy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), данная ошибка предусматривалась при разработке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WARN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- некритичная ошибка, приложение может работать дальше без всяких проблем, данная ошибка предусматривалась при разработке, возможно одна из функций приложения дала сбой, который можно исправить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Уровни </a:t>
            </a:r>
            <a:r>
              <a:rPr lang="ru-RU" dirty="0" err="1" smtClean="0">
                <a:latin typeface="Courier New" charset="0"/>
                <a:ea typeface="Courier New" charset="0"/>
                <a:cs typeface="Courier New" charset="0"/>
              </a:rPr>
              <a:t>логгирования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9300" y="1210177"/>
            <a:ext cx="860174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DEBUG</a:t>
            </a:r>
            <a:r>
              <a:rPr lang="ru-RU" sz="1500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500" dirty="0">
                <a:latin typeface="Courier New" charset="0"/>
                <a:ea typeface="Courier New" charset="0"/>
                <a:cs typeface="Courier New" charset="0"/>
              </a:rPr>
              <a:t>- отладочная информация работы приложения, например техническая информация полученная при работе в внешними системами, или информация о вызове методов объектов, со списком параметров</a:t>
            </a:r>
            <a:r>
              <a:rPr lang="ru-RU" sz="15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sz="15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500" b="1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TRACE</a:t>
            </a:r>
            <a:r>
              <a:rPr lang="ru-RU" sz="1500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500" dirty="0">
                <a:latin typeface="Courier New" charset="0"/>
                <a:ea typeface="Courier New" charset="0"/>
                <a:cs typeface="Courier New" charset="0"/>
              </a:rPr>
              <a:t>- трассировка выполнения приложения, например информация о вызываемых методах и времени их работы, также на данном уровне пишется информация о времени вызова внешних сервисов (БД, </a:t>
            </a:r>
            <a:r>
              <a:rPr lang="ru-RU" sz="1500" dirty="0" err="1">
                <a:latin typeface="Courier New" charset="0"/>
                <a:ea typeface="Courier New" charset="0"/>
                <a:cs typeface="Courier New" charset="0"/>
              </a:rPr>
              <a:t>legacy</a:t>
            </a:r>
            <a:r>
              <a:rPr lang="ru-RU" sz="1500" dirty="0" smtClean="0">
                <a:latin typeface="Courier New" charset="0"/>
                <a:ea typeface="Courier New" charset="0"/>
                <a:cs typeface="Courier New" charset="0"/>
              </a:rPr>
              <a:t>).</a:t>
            </a:r>
            <a:endParaRPr lang="en-US" sz="15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500" b="1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INFO</a:t>
            </a:r>
            <a:r>
              <a:rPr lang="ru-RU" sz="1500" dirty="0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500" dirty="0" smtClean="0">
                <a:latin typeface="Courier New" charset="0"/>
                <a:ea typeface="Courier New" charset="0"/>
                <a:cs typeface="Courier New" charset="0"/>
              </a:rPr>
              <a:t>- важная информация о работе приложения, например запуск остановка приложения или использование конфигурационных файлов или аутентификация пользователя в системе.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Основные </a:t>
            </a:r>
            <a:r>
              <a:rPr lang="ru-RU" dirty="0" err="1" smtClean="0">
                <a:latin typeface="Courier New" charset="0"/>
                <a:ea typeface="Courier New" charset="0"/>
                <a:cs typeface="Courier New" charset="0"/>
              </a:rPr>
              <a:t>аппендеры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 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49300" y="997525"/>
            <a:ext cx="81020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err="1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ConsoleAppender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- наиболее часто используемый во время разработки </a:t>
            </a:r>
            <a:r>
              <a:rPr lang="ru-RU" sz="1600" dirty="0" err="1">
                <a:latin typeface="Courier New" charset="0"/>
                <a:ea typeface="Courier New" charset="0"/>
                <a:cs typeface="Courier New" charset="0"/>
              </a:rPr>
              <a:t>аппендер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. Выводит сообщения на консоль.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600" b="1" dirty="0" err="1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FileAppender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- просто записывает </a:t>
            </a:r>
            <a:r>
              <a:rPr lang="ru-RU" sz="1600" dirty="0" err="1">
                <a:latin typeface="Courier New" charset="0"/>
                <a:ea typeface="Courier New" charset="0"/>
                <a:cs typeface="Courier New" charset="0"/>
              </a:rPr>
              <a:t>логируемые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 сообщения в файл. К недостаткам этого </a:t>
            </a:r>
            <a:r>
              <a:rPr lang="ru-RU" sz="1600" dirty="0" err="1">
                <a:latin typeface="Courier New" charset="0"/>
                <a:ea typeface="Courier New" charset="0"/>
                <a:cs typeface="Courier New" charset="0"/>
              </a:rPr>
              <a:t>аппендера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 следует отнести то что размер файла лога постоянно растёт и может поучиться один огромный файл.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600" b="1" dirty="0" err="1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DailyRollingFileAppender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- тоже записывает сообщения в файл но каждый день создаёт новый файл с таким же именем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600" b="1" dirty="0" err="1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SMTPAppender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- посылает сообщения по электронной почте. 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Ссылки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9300" y="1171919"/>
            <a:ext cx="86352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http://download.oracle.com/javase/6/docs/api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http://download.oracle.com/javase/tutorial/essential/exceptions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J. Bloch. Effective Java: Programming Language Guide, Chapter 8 – Exceptions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B.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Eckel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 Thinking in Java, Chapter 9 – Error handling with exceptions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600" u="sng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4"/>
              </a:rPr>
              <a:t>http://forum.vingrad.ru/articles/topic-215351/kw-log-логи.html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3221"/>
            <a:ext cx="9144000" cy="663000"/>
          </a:xfrm>
        </p:spPr>
        <p:txBody>
          <a:bodyPr/>
          <a:lstStyle/>
          <a:p>
            <a:pPr algn="ctr"/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Практика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12" y="1052832"/>
            <a:ext cx="3137775" cy="31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Q&amp;A</a:t>
            </a:r>
            <a:endParaRPr lang="ru" dirty="0"/>
          </a:p>
        </p:txBody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1128750" y="2225462"/>
            <a:ext cx="6886500" cy="21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Marina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&amp;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Sasha</a:t>
            </a:r>
            <a:endParaRPr lang="ru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322169"/>
            <a:ext cx="9144000" cy="66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dirty="0">
                <a:latin typeface="Courier New" charset="0"/>
                <a:ea typeface="Courier New" charset="0"/>
                <a:cs typeface="Courier New" charset="0"/>
              </a:rPr>
              <a:t>Summary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49300" y="985168"/>
            <a:ext cx="7407000" cy="35250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Типы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Обработка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ru-RU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Создание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Best practice </a:t>
            </a:r>
            <a:endParaRPr lang="ru-RU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19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Logging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09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Исключительные ситуации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300" y="997525"/>
            <a:ext cx="7407000" cy="31725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Исключение (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Exception</a:t>
            </a:r>
            <a:r>
              <a:rPr lang="ru-RU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– событие, происходящее в процессе выполнения программы, которое нарушает нормальную последовательность операций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Применяются для: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Информирование о произошедшей ошибке</a:t>
            </a:r>
          </a:p>
          <a:p>
            <a:pPr lvl="1">
              <a:spcAft>
                <a:spcPts val="0"/>
              </a:spcAft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Запрос помощи в непредусмотренной ситуации</a:t>
            </a:r>
          </a:p>
          <a:p>
            <a:pPr lvl="1">
              <a:spcAft>
                <a:spcPts val="0"/>
              </a:spcAft>
            </a:pPr>
            <a:endParaRPr lang="ru-RU" sz="16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ru-RU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Типы:</a:t>
            </a:r>
          </a:p>
          <a:p>
            <a:pPr lvl="1">
              <a:spcAft>
                <a:spcPts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Checked exceptions</a:t>
            </a:r>
          </a:p>
          <a:p>
            <a:pPr lvl="1">
              <a:spcAft>
                <a:spcPts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Unchecked / runtime exceptions</a:t>
            </a:r>
          </a:p>
          <a:p>
            <a:pPr lvl="1">
              <a:spcAft>
                <a:spcPts val="0"/>
              </a:spcAft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Errors</a:t>
            </a:r>
          </a:p>
          <a:p>
            <a:pPr>
              <a:spcAft>
                <a:spcPts val="0"/>
              </a:spcAft>
            </a:pP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478" y="2753896"/>
            <a:ext cx="3272170" cy="18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Иерархия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62" y="1158058"/>
            <a:ext cx="5028075" cy="25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Checked exceptions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9300" y="997525"/>
            <a:ext cx="870142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Потомки: </a:t>
            </a:r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java.lang.Exception</a:t>
            </a:r>
            <a:endParaRPr lang="ru-RU" sz="1600" b="1" dirty="0" smtClean="0">
              <a:solidFill>
                <a:schemeClr val="bg2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600" b="1" dirty="0">
              <a:solidFill>
                <a:schemeClr val="tx1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Обязательно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u="sng" dirty="0" smtClean="0">
                <a:latin typeface="Courier New" charset="0"/>
                <a:ea typeface="Courier New" charset="0"/>
                <a:cs typeface="Courier New" charset="0"/>
              </a:rPr>
              <a:t>обрабатывать</a:t>
            </a:r>
          </a:p>
          <a:p>
            <a:endParaRPr lang="en-US" sz="1600" u="sng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Объявлять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в сигнатуре метода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marL="984250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public void </a:t>
            </a:r>
            <a:r>
              <a:rPr lang="ru-RU" sz="1600" b="1" dirty="0" err="1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делатьЧтото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16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throws </a:t>
            </a:r>
            <a:r>
              <a:rPr lang="ru-RU" sz="16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ТвойЛюбимыйЭксэпшн</a:t>
            </a:r>
            <a:endParaRPr lang="ru-RU" sz="1600" b="1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84250"/>
            <a:endParaRPr lang="en-US" sz="1600" b="1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Сбрасывать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это исключение в теле метода:</a:t>
            </a:r>
          </a:p>
          <a:p>
            <a:pPr marL="987425" lvl="3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600" b="1" dirty="0" err="1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можноСюдаВойти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987425" lvl="3"/>
            <a:r>
              <a:rPr lang="en-US" sz="16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throw new </a:t>
            </a:r>
            <a:r>
              <a:rPr lang="ru-RU" sz="1600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ТвойЛюбимыйЭксэпшн</a:t>
            </a:r>
            <a:r>
              <a:rPr lang="en-US" sz="16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en-US" sz="16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87425" lvl="3"/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ru-RU" sz="1600" b="1" dirty="0" smtClean="0">
              <a:solidFill>
                <a:schemeClr val="bg2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87425" lvl="3"/>
            <a:endParaRPr lang="ru-RU" sz="16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ru-RU" sz="1600" dirty="0" smtClean="0">
                <a:latin typeface="Courier New" charset="0"/>
                <a:ea typeface="Courier New" charset="0"/>
                <a:cs typeface="Courier New" charset="0"/>
              </a:rPr>
              <a:t>Обрабатывать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при вызове метода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>
                <a:latin typeface="Courier New" charset="0"/>
                <a:ea typeface="Courier New" charset="0"/>
                <a:cs typeface="Courier New" charset="0"/>
              </a:rPr>
              <a:t>или перебрасывать в метод уровнем выше</a:t>
            </a:r>
          </a:p>
          <a:p>
            <a:endParaRPr lang="ru-RU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Runtime exceptions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49300" y="997525"/>
            <a:ext cx="902704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Потомки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java.lang.RuntimeException</a:t>
            </a:r>
            <a:endParaRPr lang="en-US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Необязательно: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u="sng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обрабатывать</a:t>
            </a:r>
            <a:endParaRPr lang="en-US" u="sng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buClr>
                <a:srgbClr val="E20074"/>
              </a:buClr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бъявлять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в сигнатуре метода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buClr>
                <a:srgbClr val="E20074"/>
              </a:buClr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Обрабатывать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при вызове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метода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buClr>
                <a:srgbClr val="E20074"/>
              </a:buClr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Сбросить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runtime exception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можно в любом месте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84250" lvl="0">
              <a:buClr>
                <a:srgbClr val="E20074"/>
              </a:buClr>
            </a:pP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throw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 err="1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IllegalArgumentException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“argument cannot be null</a:t>
            </a:r>
            <a:r>
              <a:rPr lang="en-US" sz="15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ru-RU" sz="1500" dirty="0" smtClean="0">
              <a:solidFill>
                <a:schemeClr val="bg2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84250" lvl="0">
              <a:buClr>
                <a:srgbClr val="E20074"/>
              </a:buClr>
            </a:pPr>
            <a:endParaRPr lang="en-US" sz="1600" b="1" dirty="0">
              <a:solidFill>
                <a:schemeClr val="bg2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buClr>
                <a:srgbClr val="E20074"/>
              </a:buClr>
            </a:pP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Обработка нужна, когда можно продолжить работу</a:t>
            </a:r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Clr>
                <a:srgbClr val="E20074"/>
              </a:buClr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pPr marL="984250" lvl="0">
              <a:buClr>
                <a:srgbClr val="E20074"/>
              </a:buClr>
            </a:pP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текст 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5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ru-RU" sz="15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какой-то текст</a:t>
            </a:r>
            <a:r>
              <a:rPr lang="en-US" sz="15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1500" dirty="0">
              <a:solidFill>
                <a:schemeClr val="bg2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84250" lvl="0">
              <a:buClr>
                <a:srgbClr val="E20074"/>
              </a:buClr>
            </a:pP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try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984250" lvl="0">
              <a:buClr>
                <a:srgbClr val="E20074"/>
              </a:buClr>
            </a:pP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500" dirty="0" err="1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System.</a:t>
            </a:r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</a:t>
            </a:r>
            <a:r>
              <a:rPr lang="en-US" sz="1500" dirty="0" err="1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.println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текст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.substring(5));</a:t>
            </a:r>
            <a:endParaRPr lang="en-US" sz="1500" dirty="0">
              <a:solidFill>
                <a:schemeClr val="bg2">
                  <a:lumMod val="7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84250" lvl="0">
              <a:buClr>
                <a:srgbClr val="E20074"/>
              </a:buClr>
            </a:pP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catch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1500" dirty="0" err="1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StringIndexOutOfBoundsException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e) {</a:t>
            </a:r>
          </a:p>
          <a:p>
            <a:pPr marL="984250" lvl="0">
              <a:buClr>
                <a:srgbClr val="E20074"/>
              </a:buClr>
            </a:pP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ru-RU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текст </a:t>
            </a:r>
            <a:r>
              <a:rPr lang="en-US" sz="1500" dirty="0" smtClean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DEFAULT_VALUE’;</a:t>
            </a:r>
          </a:p>
          <a:p>
            <a:pPr marL="984250" lvl="0">
              <a:buClr>
                <a:srgbClr val="E20074"/>
              </a:buClr>
            </a:pPr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>
              <a:buClr>
                <a:srgbClr val="E20074"/>
              </a:buClr>
            </a:pP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23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Пример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5814" y="997525"/>
            <a:ext cx="636890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 {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main(String[]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dirty="0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>
                <a:solidFill>
                  <a:srgbClr val="7F0055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&lt;=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args.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System.</a:t>
            </a:r>
            <a:r>
              <a:rPr lang="en-US" dirty="0" err="1">
                <a:solidFill>
                  <a:srgbClr val="0000C0"/>
                </a:solidFill>
                <a:latin typeface="Courier New" pitchFamily="49" charset="0"/>
                <a:cs typeface="Courier New" pitchFamily="49" charset="0"/>
              </a:rPr>
              <a:t>out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.println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]);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buSzPct val="90000"/>
              <a:buFont typeface="+mj-lt"/>
              <a:buAutoNum type="arabicPeriod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200" dirty="0">
              <a:latin typeface="Courier New"/>
            </a:endParaRPr>
          </a:p>
          <a:p>
            <a:endParaRPr lang="en-US" sz="1200" dirty="0">
              <a:latin typeface="Courier New"/>
            </a:endParaRPr>
          </a:p>
          <a:p>
            <a:r>
              <a:rPr lang="en-US" sz="1200" dirty="0" smtClean="0">
                <a:latin typeface="Courier New"/>
              </a:rPr>
              <a:t>$ java </a:t>
            </a:r>
            <a:r>
              <a:rPr lang="en-US" sz="1200" dirty="0">
                <a:latin typeface="Courier New"/>
              </a:rPr>
              <a:t>Main hello world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65813" y="3151961"/>
            <a:ext cx="56246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</a:rPr>
              <a:t>hello</a:t>
            </a:r>
          </a:p>
          <a:p>
            <a:r>
              <a:rPr lang="en-US" dirty="0">
                <a:latin typeface="Courier New"/>
              </a:rPr>
              <a:t>world</a:t>
            </a:r>
          </a:p>
          <a:p>
            <a:r>
              <a:rPr lang="en-US" dirty="0">
                <a:solidFill>
                  <a:srgbClr val="FF0000"/>
                </a:solidFill>
                <a:latin typeface="Courier New"/>
              </a:rPr>
              <a:t>Exception in thread "main" </a:t>
            </a:r>
          </a:p>
          <a:p>
            <a:r>
              <a:rPr lang="en-US" dirty="0">
                <a:solidFill>
                  <a:srgbClr val="FF0000"/>
                </a:solidFill>
                <a:latin typeface="Courier New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urier New"/>
              </a:rPr>
              <a:t>java.lang.ArrayIndexOutOfBoundsException</a:t>
            </a:r>
            <a:r>
              <a:rPr lang="en-US" dirty="0">
                <a:solidFill>
                  <a:srgbClr val="FF0000"/>
                </a:solidFill>
                <a:latin typeface="Courier New"/>
              </a:rPr>
              <a:t>: 2</a:t>
            </a:r>
          </a:p>
          <a:p>
            <a:r>
              <a:rPr lang="en-US" dirty="0">
                <a:solidFill>
                  <a:srgbClr val="FF0000"/>
                </a:solidFill>
                <a:latin typeface="Courier New"/>
              </a:rPr>
              <a:t>        at </a:t>
            </a:r>
            <a:r>
              <a:rPr lang="en-US" dirty="0" err="1">
                <a:solidFill>
                  <a:srgbClr val="FF0000"/>
                </a:solidFill>
                <a:latin typeface="Courier New"/>
              </a:rPr>
              <a:t>Main.main</a:t>
            </a:r>
            <a:r>
              <a:rPr lang="en-US" dirty="0">
                <a:solidFill>
                  <a:srgbClr val="FF0000"/>
                </a:solidFill>
                <a:latin typeface="Courier New"/>
              </a:rPr>
              <a:t>(Main.java:4)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51" y="1835063"/>
            <a:ext cx="3383760" cy="19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charset="0"/>
                <a:ea typeface="Courier New" charset="0"/>
                <a:cs typeface="Courier New" charset="0"/>
              </a:rPr>
              <a:t>Обработка исключений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93" y="1795979"/>
            <a:ext cx="2195446" cy="228692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49300" y="1311944"/>
            <a:ext cx="63066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Для обработки используется блок 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try-catch-finally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marL="360363" lvl="1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try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360363" lvl="1"/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ru-RU" sz="1600" dirty="0" err="1" smtClean="0">
                <a:latin typeface="Courier New" charset="0"/>
                <a:ea typeface="Courier New" charset="0"/>
                <a:cs typeface="Courier New" charset="0"/>
              </a:rPr>
              <a:t>уухСейчасБрошуЭксэпшн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()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360363"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catch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ru-RU" sz="1600" dirty="0" err="1" smtClean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МойЛюбимыйЭксепшн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16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эксепшн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360363" lvl="1"/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ru-RU" sz="1600" dirty="0" err="1" smtClean="0">
                <a:latin typeface="Courier New" charset="0"/>
                <a:ea typeface="Courier New" charset="0"/>
                <a:cs typeface="Courier New" charset="0"/>
              </a:rPr>
              <a:t>эксепшн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printStackTrace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60363"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finally</a:t>
            </a:r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360363" lvl="1"/>
            <a:r>
              <a:rPr lang="en-US" sz="16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// perform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final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processing</a:t>
            </a:r>
          </a:p>
          <a:p>
            <a:pPr marL="360363" lvl="1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684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938</Words>
  <Application>Microsoft Office PowerPoint</Application>
  <PresentationFormat>On-screen Show (16:9)</PresentationFormat>
  <Paragraphs>182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Courier New</vt:lpstr>
      <vt:lpstr>Oswald</vt:lpstr>
      <vt:lpstr>Source Code Pro</vt:lpstr>
      <vt:lpstr>Wingdings</vt:lpstr>
      <vt:lpstr>modern-writer</vt:lpstr>
      <vt:lpstr>Loggind and Exceptions</vt:lpstr>
      <vt:lpstr>PowerPoint Presentation</vt:lpstr>
      <vt:lpstr>Summary of Contents</vt:lpstr>
      <vt:lpstr>Исключительные ситуации</vt:lpstr>
      <vt:lpstr>Иерархия</vt:lpstr>
      <vt:lpstr>Checked exceptions</vt:lpstr>
      <vt:lpstr>Runtime exceptions</vt:lpstr>
      <vt:lpstr>Пример</vt:lpstr>
      <vt:lpstr>Обработка исключений</vt:lpstr>
      <vt:lpstr>Обработка исключений</vt:lpstr>
      <vt:lpstr>Try-catch-finally</vt:lpstr>
      <vt:lpstr>Пример</vt:lpstr>
      <vt:lpstr>Создание и использование</vt:lpstr>
      <vt:lpstr>Создание и использование</vt:lpstr>
      <vt:lpstr>Best Practice</vt:lpstr>
      <vt:lpstr>Logging</vt:lpstr>
      <vt:lpstr>Уровни логгирования</vt:lpstr>
      <vt:lpstr>Уровни логгирования</vt:lpstr>
      <vt:lpstr>Основные аппендеры  </vt:lpstr>
      <vt:lpstr>Ссылки</vt:lpstr>
      <vt:lpstr>Практика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</dc:title>
  <cp:lastModifiedBy>Prendota Aleksandr</cp:lastModifiedBy>
  <cp:revision>66</cp:revision>
  <dcterms:modified xsi:type="dcterms:W3CDTF">2017-08-02T08:05:23Z</dcterms:modified>
</cp:coreProperties>
</file>